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7" r:id="rId4"/>
  </p:sldMasterIdLst>
  <p:notesMasterIdLst>
    <p:notesMasterId r:id="rId27"/>
  </p:notesMasterIdLst>
  <p:handoutMasterIdLst>
    <p:handoutMasterId r:id="rId28"/>
  </p:handoutMasterIdLst>
  <p:sldIdLst>
    <p:sldId id="258" r:id="rId5"/>
    <p:sldId id="260" r:id="rId6"/>
    <p:sldId id="259" r:id="rId7"/>
    <p:sldId id="269" r:id="rId8"/>
    <p:sldId id="270" r:id="rId9"/>
    <p:sldId id="271" r:id="rId10"/>
    <p:sldId id="272" r:id="rId11"/>
    <p:sldId id="262" r:id="rId12"/>
    <p:sldId id="265" r:id="rId13"/>
    <p:sldId id="266" r:id="rId14"/>
    <p:sldId id="267" r:id="rId15"/>
    <p:sldId id="268" r:id="rId16"/>
    <p:sldId id="273" r:id="rId17"/>
    <p:sldId id="274" r:id="rId18"/>
    <p:sldId id="275" r:id="rId19"/>
    <p:sldId id="280" r:id="rId20"/>
    <p:sldId id="279" r:id="rId21"/>
    <p:sldId id="276" r:id="rId22"/>
    <p:sldId id="283" r:id="rId23"/>
    <p:sldId id="282" r:id="rId24"/>
    <p:sldId id="284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7D93"/>
    <a:srgbClr val="005360"/>
    <a:srgbClr val="EBB64C"/>
    <a:srgbClr val="A0EBDC"/>
    <a:srgbClr val="5EB2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5"/>
  </p:normalViewPr>
  <p:slideViewPr>
    <p:cSldViewPr snapToGrid="0" snapToObjects="1">
      <p:cViewPr>
        <p:scale>
          <a:sx n="75" d="100"/>
          <a:sy n="75" d="100"/>
        </p:scale>
        <p:origin x="828" y="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A37168-214A-4F8E-BB93-380BAB7B5B0D}" type="doc">
      <dgm:prSet loTypeId="urn:microsoft.com/office/officeart/2005/8/layout/vList3" loCatId="list" qsTypeId="urn:microsoft.com/office/officeart/2005/8/quickstyle/simple1" qsCatId="simple" csTypeId="urn:microsoft.com/office/officeart/2005/8/colors/accent1_5" csCatId="accent1" phldr="1"/>
      <dgm:spPr/>
    </dgm:pt>
    <dgm:pt modelId="{82E43582-125A-446D-842D-26CA3C92817E}">
      <dgm:prSet phldrT="[Text]" custT="1"/>
      <dgm:spPr/>
      <dgm:t>
        <a:bodyPr/>
        <a:lstStyle/>
        <a:p>
          <a:r>
            <a:rPr lang="en-US" sz="24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Monisha</a:t>
          </a:r>
          <a:r>
            <a:rPr lang="en-US" sz="2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Biswas </a:t>
          </a:r>
        </a:p>
        <a:p>
          <a:r>
            <a:rPr lang="en-US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181-15-1928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C65E29B-097F-4DAA-8212-B7736B575906}" type="parTrans" cxnId="{20670A37-D47C-4F25-9CF9-F91497E2AB9C}">
      <dgm:prSet/>
      <dgm:spPr/>
      <dgm:t>
        <a:bodyPr/>
        <a:lstStyle/>
        <a:p>
          <a:endParaRPr lang="en-US"/>
        </a:p>
      </dgm:t>
    </dgm:pt>
    <dgm:pt modelId="{91123E9D-BB6E-45E5-AB7D-F12F585C865B}" type="sibTrans" cxnId="{20670A37-D47C-4F25-9CF9-F91497E2AB9C}">
      <dgm:prSet/>
      <dgm:spPr/>
      <dgm:t>
        <a:bodyPr/>
        <a:lstStyle/>
        <a:p>
          <a:endParaRPr lang="en-US"/>
        </a:p>
      </dgm:t>
    </dgm:pt>
    <dgm:pt modelId="{475F1B5A-E0F3-42CD-8CC1-2A5D8D355149}">
      <dgm:prSet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Noor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Afia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Shammi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181-15-1994</a:t>
          </a:r>
        </a:p>
      </dgm:t>
    </dgm:pt>
    <dgm:pt modelId="{2FFC2138-8938-4D4B-8D8B-7C15D6D61DDD}" type="parTrans" cxnId="{2CB2EBAC-0BD1-4FD4-A6D4-87554CC4EB49}">
      <dgm:prSet/>
      <dgm:spPr/>
      <dgm:t>
        <a:bodyPr/>
        <a:lstStyle/>
        <a:p>
          <a:endParaRPr lang="en-US"/>
        </a:p>
      </dgm:t>
    </dgm:pt>
    <dgm:pt modelId="{C3348109-A5C3-4719-8EDF-95409A4D1761}" type="sibTrans" cxnId="{2CB2EBAC-0BD1-4FD4-A6D4-87554CC4EB49}">
      <dgm:prSet/>
      <dgm:spPr/>
      <dgm:t>
        <a:bodyPr/>
        <a:lstStyle/>
        <a:p>
          <a:endParaRPr lang="en-US"/>
        </a:p>
      </dgm:t>
    </dgm:pt>
    <dgm:pt modelId="{96DB494E-6047-485B-A34C-BF51CDEEBF20}" type="pres">
      <dgm:prSet presAssocID="{BAA37168-214A-4F8E-BB93-380BAB7B5B0D}" presName="linearFlow" presStyleCnt="0">
        <dgm:presLayoutVars>
          <dgm:dir val="rev"/>
          <dgm:resizeHandles val="exact"/>
        </dgm:presLayoutVars>
      </dgm:prSet>
      <dgm:spPr/>
    </dgm:pt>
    <dgm:pt modelId="{21FE05C8-B146-4DC0-9C22-D6EF5797F908}" type="pres">
      <dgm:prSet presAssocID="{82E43582-125A-446D-842D-26CA3C92817E}" presName="composite" presStyleCnt="0"/>
      <dgm:spPr/>
    </dgm:pt>
    <dgm:pt modelId="{F8C19379-0719-4990-889B-569539782153}" type="pres">
      <dgm:prSet presAssocID="{82E43582-125A-446D-842D-26CA3C92817E}" presName="imgShp" presStyleLbl="fgImgPlace1" presStyleIdx="0" presStyleCnt="2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C3730AAE-2A5B-4C62-BD06-1C28BB2701DB}" type="pres">
      <dgm:prSet presAssocID="{82E43582-125A-446D-842D-26CA3C92817E}" presName="txShp" presStyleLbl="node1" presStyleIdx="0" presStyleCnt="2" custScaleX="133405">
        <dgm:presLayoutVars>
          <dgm:bulletEnabled val="1"/>
        </dgm:presLayoutVars>
      </dgm:prSet>
      <dgm:spPr/>
    </dgm:pt>
    <dgm:pt modelId="{FED43DB2-F141-45E8-A7CB-D116C59ADB7E}" type="pres">
      <dgm:prSet presAssocID="{91123E9D-BB6E-45E5-AB7D-F12F585C865B}" presName="spacing" presStyleCnt="0"/>
      <dgm:spPr/>
    </dgm:pt>
    <dgm:pt modelId="{DA504938-E506-4DD3-AC7F-8CE134DA7B73}" type="pres">
      <dgm:prSet presAssocID="{475F1B5A-E0F3-42CD-8CC1-2A5D8D355149}" presName="composite" presStyleCnt="0"/>
      <dgm:spPr/>
    </dgm:pt>
    <dgm:pt modelId="{E1B3DAFC-4E08-4CBA-8DCB-5A60985CA616}" type="pres">
      <dgm:prSet presAssocID="{475F1B5A-E0F3-42CD-8CC1-2A5D8D355149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8319EB9-4120-4B26-9FBC-FEE78EF2C84A}" type="pres">
      <dgm:prSet presAssocID="{475F1B5A-E0F3-42CD-8CC1-2A5D8D355149}" presName="txShp" presStyleLbl="node1" presStyleIdx="1" presStyleCnt="2" custScaleX="128719">
        <dgm:presLayoutVars>
          <dgm:bulletEnabled val="1"/>
        </dgm:presLayoutVars>
      </dgm:prSet>
      <dgm:spPr/>
    </dgm:pt>
  </dgm:ptLst>
  <dgm:cxnLst>
    <dgm:cxn modelId="{20670A37-D47C-4F25-9CF9-F91497E2AB9C}" srcId="{BAA37168-214A-4F8E-BB93-380BAB7B5B0D}" destId="{82E43582-125A-446D-842D-26CA3C92817E}" srcOrd="0" destOrd="0" parTransId="{EC65E29B-097F-4DAA-8212-B7736B575906}" sibTransId="{91123E9D-BB6E-45E5-AB7D-F12F585C865B}"/>
    <dgm:cxn modelId="{4FADD04E-BAB4-4C58-92C4-5966AE043412}" type="presOf" srcId="{BAA37168-214A-4F8E-BB93-380BAB7B5B0D}" destId="{96DB494E-6047-485B-A34C-BF51CDEEBF20}" srcOrd="0" destOrd="0" presId="urn:microsoft.com/office/officeart/2005/8/layout/vList3"/>
    <dgm:cxn modelId="{D4E17954-122D-4EFE-9788-D29046A4AF3F}" type="presOf" srcId="{82E43582-125A-446D-842D-26CA3C92817E}" destId="{C3730AAE-2A5B-4C62-BD06-1C28BB2701DB}" srcOrd="0" destOrd="0" presId="urn:microsoft.com/office/officeart/2005/8/layout/vList3"/>
    <dgm:cxn modelId="{2CB2EBAC-0BD1-4FD4-A6D4-87554CC4EB49}" srcId="{BAA37168-214A-4F8E-BB93-380BAB7B5B0D}" destId="{475F1B5A-E0F3-42CD-8CC1-2A5D8D355149}" srcOrd="1" destOrd="0" parTransId="{2FFC2138-8938-4D4B-8D8B-7C15D6D61DDD}" sibTransId="{C3348109-A5C3-4719-8EDF-95409A4D1761}"/>
    <dgm:cxn modelId="{651D76B2-CB89-4770-99BD-C3952A135609}" type="presOf" srcId="{475F1B5A-E0F3-42CD-8CC1-2A5D8D355149}" destId="{08319EB9-4120-4B26-9FBC-FEE78EF2C84A}" srcOrd="0" destOrd="0" presId="urn:microsoft.com/office/officeart/2005/8/layout/vList3"/>
    <dgm:cxn modelId="{ECB0D534-8167-4074-A69C-B0EAEE6EE601}" type="presParOf" srcId="{96DB494E-6047-485B-A34C-BF51CDEEBF20}" destId="{21FE05C8-B146-4DC0-9C22-D6EF5797F908}" srcOrd="0" destOrd="0" presId="urn:microsoft.com/office/officeart/2005/8/layout/vList3"/>
    <dgm:cxn modelId="{6C5D9C47-93B5-4364-93AA-6E09F5BA78A4}" type="presParOf" srcId="{21FE05C8-B146-4DC0-9C22-D6EF5797F908}" destId="{F8C19379-0719-4990-889B-569539782153}" srcOrd="0" destOrd="0" presId="urn:microsoft.com/office/officeart/2005/8/layout/vList3"/>
    <dgm:cxn modelId="{8C192066-EA60-4DBD-9E54-C9CC640AD63E}" type="presParOf" srcId="{21FE05C8-B146-4DC0-9C22-D6EF5797F908}" destId="{C3730AAE-2A5B-4C62-BD06-1C28BB2701DB}" srcOrd="1" destOrd="0" presId="urn:microsoft.com/office/officeart/2005/8/layout/vList3"/>
    <dgm:cxn modelId="{C3FF9411-BC33-47F2-9334-9B1DB2DC003B}" type="presParOf" srcId="{96DB494E-6047-485B-A34C-BF51CDEEBF20}" destId="{FED43DB2-F141-45E8-A7CB-D116C59ADB7E}" srcOrd="1" destOrd="0" presId="urn:microsoft.com/office/officeart/2005/8/layout/vList3"/>
    <dgm:cxn modelId="{A9237A28-6398-42E7-B072-BC84D809F982}" type="presParOf" srcId="{96DB494E-6047-485B-A34C-BF51CDEEBF20}" destId="{DA504938-E506-4DD3-AC7F-8CE134DA7B73}" srcOrd="2" destOrd="0" presId="urn:microsoft.com/office/officeart/2005/8/layout/vList3"/>
    <dgm:cxn modelId="{D99555C6-E611-4F55-950C-FB68250EBFA6}" type="presParOf" srcId="{DA504938-E506-4DD3-AC7F-8CE134DA7B73}" destId="{E1B3DAFC-4E08-4CBA-8DCB-5A60985CA616}" srcOrd="0" destOrd="0" presId="urn:microsoft.com/office/officeart/2005/8/layout/vList3"/>
    <dgm:cxn modelId="{58F6E9DD-3FE0-40EF-8219-B837D23FDCD5}" type="presParOf" srcId="{DA504938-E506-4DD3-AC7F-8CE134DA7B73}" destId="{08319EB9-4120-4B26-9FBC-FEE78EF2C84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A37168-214A-4F8E-BB93-380BAB7B5B0D}" type="doc">
      <dgm:prSet loTypeId="urn:microsoft.com/office/officeart/2005/8/layout/vList3" loCatId="list" qsTypeId="urn:microsoft.com/office/officeart/2005/8/quickstyle/simple1" qsCatId="simple" csTypeId="urn:microsoft.com/office/officeart/2005/8/colors/accent1_5" csCatId="accent1" phldr="1"/>
      <dgm:spPr/>
    </dgm:pt>
    <dgm:pt modelId="{82E43582-125A-446D-842D-26CA3C92817E}">
      <dgm:prSet phldrT="[Text]" custT="1"/>
      <dgm:spPr/>
      <dgm:t>
        <a:bodyPr/>
        <a:lstStyle/>
        <a:p>
          <a:r>
            <a:rPr lang="en-US" sz="24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Sabbir</a:t>
          </a:r>
          <a:r>
            <a:rPr lang="en-US" sz="2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Ahamed</a:t>
          </a:r>
        </a:p>
        <a:p>
          <a:r>
            <a:rPr lang="en-US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181-15-1928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C65E29B-097F-4DAA-8212-B7736B575906}" type="parTrans" cxnId="{20670A37-D47C-4F25-9CF9-F91497E2AB9C}">
      <dgm:prSet/>
      <dgm:spPr/>
      <dgm:t>
        <a:bodyPr/>
        <a:lstStyle/>
        <a:p>
          <a:endParaRPr lang="en-US"/>
        </a:p>
      </dgm:t>
    </dgm:pt>
    <dgm:pt modelId="{91123E9D-BB6E-45E5-AB7D-F12F585C865B}" type="sibTrans" cxnId="{20670A37-D47C-4F25-9CF9-F91497E2AB9C}">
      <dgm:prSet/>
      <dgm:spPr/>
      <dgm:t>
        <a:bodyPr/>
        <a:lstStyle/>
        <a:p>
          <a:endParaRPr lang="en-US"/>
        </a:p>
      </dgm:t>
    </dgm:pt>
    <dgm:pt modelId="{475F1B5A-E0F3-42CD-8CC1-2A5D8D355149}">
      <dgm:prSet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Md.Yeasin Sheikh</a:t>
          </a:r>
        </a:p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181-15-2049</a:t>
          </a:r>
        </a:p>
      </dgm:t>
    </dgm:pt>
    <dgm:pt modelId="{2FFC2138-8938-4D4B-8D8B-7C15D6D61DDD}" type="parTrans" cxnId="{2CB2EBAC-0BD1-4FD4-A6D4-87554CC4EB49}">
      <dgm:prSet/>
      <dgm:spPr/>
      <dgm:t>
        <a:bodyPr/>
        <a:lstStyle/>
        <a:p>
          <a:endParaRPr lang="en-US"/>
        </a:p>
      </dgm:t>
    </dgm:pt>
    <dgm:pt modelId="{C3348109-A5C3-4719-8EDF-95409A4D1761}" type="sibTrans" cxnId="{2CB2EBAC-0BD1-4FD4-A6D4-87554CC4EB49}">
      <dgm:prSet/>
      <dgm:spPr/>
      <dgm:t>
        <a:bodyPr/>
        <a:lstStyle/>
        <a:p>
          <a:endParaRPr lang="en-US"/>
        </a:p>
      </dgm:t>
    </dgm:pt>
    <dgm:pt modelId="{96DB494E-6047-485B-A34C-BF51CDEEBF20}" type="pres">
      <dgm:prSet presAssocID="{BAA37168-214A-4F8E-BB93-380BAB7B5B0D}" presName="linearFlow" presStyleCnt="0">
        <dgm:presLayoutVars>
          <dgm:dir/>
          <dgm:resizeHandles val="exact"/>
        </dgm:presLayoutVars>
      </dgm:prSet>
      <dgm:spPr/>
    </dgm:pt>
    <dgm:pt modelId="{21FE05C8-B146-4DC0-9C22-D6EF5797F908}" type="pres">
      <dgm:prSet presAssocID="{82E43582-125A-446D-842D-26CA3C92817E}" presName="composite" presStyleCnt="0"/>
      <dgm:spPr/>
    </dgm:pt>
    <dgm:pt modelId="{F8C19379-0719-4990-889B-569539782153}" type="pres">
      <dgm:prSet presAssocID="{82E43582-125A-446D-842D-26CA3C92817E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C3730AAE-2A5B-4C62-BD06-1C28BB2701DB}" type="pres">
      <dgm:prSet presAssocID="{82E43582-125A-446D-842D-26CA3C92817E}" presName="txShp" presStyleLbl="node1" presStyleIdx="0" presStyleCnt="2" custScaleX="133405">
        <dgm:presLayoutVars>
          <dgm:bulletEnabled val="1"/>
        </dgm:presLayoutVars>
      </dgm:prSet>
      <dgm:spPr/>
    </dgm:pt>
    <dgm:pt modelId="{FED43DB2-F141-45E8-A7CB-D116C59ADB7E}" type="pres">
      <dgm:prSet presAssocID="{91123E9D-BB6E-45E5-AB7D-F12F585C865B}" presName="spacing" presStyleCnt="0"/>
      <dgm:spPr/>
    </dgm:pt>
    <dgm:pt modelId="{DA504938-E506-4DD3-AC7F-8CE134DA7B73}" type="pres">
      <dgm:prSet presAssocID="{475F1B5A-E0F3-42CD-8CC1-2A5D8D355149}" presName="composite" presStyleCnt="0"/>
      <dgm:spPr/>
    </dgm:pt>
    <dgm:pt modelId="{E1B3DAFC-4E08-4CBA-8DCB-5A60985CA616}" type="pres">
      <dgm:prSet presAssocID="{475F1B5A-E0F3-42CD-8CC1-2A5D8D355149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8319EB9-4120-4B26-9FBC-FEE78EF2C84A}" type="pres">
      <dgm:prSet presAssocID="{475F1B5A-E0F3-42CD-8CC1-2A5D8D355149}" presName="txShp" presStyleLbl="node1" presStyleIdx="1" presStyleCnt="2" custScaleX="128933">
        <dgm:presLayoutVars>
          <dgm:bulletEnabled val="1"/>
        </dgm:presLayoutVars>
      </dgm:prSet>
      <dgm:spPr/>
    </dgm:pt>
  </dgm:ptLst>
  <dgm:cxnLst>
    <dgm:cxn modelId="{20670A37-D47C-4F25-9CF9-F91497E2AB9C}" srcId="{BAA37168-214A-4F8E-BB93-380BAB7B5B0D}" destId="{82E43582-125A-446D-842D-26CA3C92817E}" srcOrd="0" destOrd="0" parTransId="{EC65E29B-097F-4DAA-8212-B7736B575906}" sibTransId="{91123E9D-BB6E-45E5-AB7D-F12F585C865B}"/>
    <dgm:cxn modelId="{4FADD04E-BAB4-4C58-92C4-5966AE043412}" type="presOf" srcId="{BAA37168-214A-4F8E-BB93-380BAB7B5B0D}" destId="{96DB494E-6047-485B-A34C-BF51CDEEBF20}" srcOrd="0" destOrd="0" presId="urn:microsoft.com/office/officeart/2005/8/layout/vList3"/>
    <dgm:cxn modelId="{D4E17954-122D-4EFE-9788-D29046A4AF3F}" type="presOf" srcId="{82E43582-125A-446D-842D-26CA3C92817E}" destId="{C3730AAE-2A5B-4C62-BD06-1C28BB2701DB}" srcOrd="0" destOrd="0" presId="urn:microsoft.com/office/officeart/2005/8/layout/vList3"/>
    <dgm:cxn modelId="{2CB2EBAC-0BD1-4FD4-A6D4-87554CC4EB49}" srcId="{BAA37168-214A-4F8E-BB93-380BAB7B5B0D}" destId="{475F1B5A-E0F3-42CD-8CC1-2A5D8D355149}" srcOrd="1" destOrd="0" parTransId="{2FFC2138-8938-4D4B-8D8B-7C15D6D61DDD}" sibTransId="{C3348109-A5C3-4719-8EDF-95409A4D1761}"/>
    <dgm:cxn modelId="{651D76B2-CB89-4770-99BD-C3952A135609}" type="presOf" srcId="{475F1B5A-E0F3-42CD-8CC1-2A5D8D355149}" destId="{08319EB9-4120-4B26-9FBC-FEE78EF2C84A}" srcOrd="0" destOrd="0" presId="urn:microsoft.com/office/officeart/2005/8/layout/vList3"/>
    <dgm:cxn modelId="{ECB0D534-8167-4074-A69C-B0EAEE6EE601}" type="presParOf" srcId="{96DB494E-6047-485B-A34C-BF51CDEEBF20}" destId="{21FE05C8-B146-4DC0-9C22-D6EF5797F908}" srcOrd="0" destOrd="0" presId="urn:microsoft.com/office/officeart/2005/8/layout/vList3"/>
    <dgm:cxn modelId="{6C5D9C47-93B5-4364-93AA-6E09F5BA78A4}" type="presParOf" srcId="{21FE05C8-B146-4DC0-9C22-D6EF5797F908}" destId="{F8C19379-0719-4990-889B-569539782153}" srcOrd="0" destOrd="0" presId="urn:microsoft.com/office/officeart/2005/8/layout/vList3"/>
    <dgm:cxn modelId="{8C192066-EA60-4DBD-9E54-C9CC640AD63E}" type="presParOf" srcId="{21FE05C8-B146-4DC0-9C22-D6EF5797F908}" destId="{C3730AAE-2A5B-4C62-BD06-1C28BB2701DB}" srcOrd="1" destOrd="0" presId="urn:microsoft.com/office/officeart/2005/8/layout/vList3"/>
    <dgm:cxn modelId="{C3FF9411-BC33-47F2-9334-9B1DB2DC003B}" type="presParOf" srcId="{96DB494E-6047-485B-A34C-BF51CDEEBF20}" destId="{FED43DB2-F141-45E8-A7CB-D116C59ADB7E}" srcOrd="1" destOrd="0" presId="urn:microsoft.com/office/officeart/2005/8/layout/vList3"/>
    <dgm:cxn modelId="{A9237A28-6398-42E7-B072-BC84D809F982}" type="presParOf" srcId="{96DB494E-6047-485B-A34C-BF51CDEEBF20}" destId="{DA504938-E506-4DD3-AC7F-8CE134DA7B73}" srcOrd="2" destOrd="0" presId="urn:microsoft.com/office/officeart/2005/8/layout/vList3"/>
    <dgm:cxn modelId="{D99555C6-E611-4F55-950C-FB68250EBFA6}" type="presParOf" srcId="{DA504938-E506-4DD3-AC7F-8CE134DA7B73}" destId="{E1B3DAFC-4E08-4CBA-8DCB-5A60985CA616}" srcOrd="0" destOrd="0" presId="urn:microsoft.com/office/officeart/2005/8/layout/vList3"/>
    <dgm:cxn modelId="{58F6E9DD-3FE0-40EF-8219-B837D23FDCD5}" type="presParOf" srcId="{DA504938-E506-4DD3-AC7F-8CE134DA7B73}" destId="{08319EB9-4120-4B26-9FBC-FEE78EF2C84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730AAE-2A5B-4C62-BD06-1C28BB2701DB}">
      <dsp:nvSpPr>
        <dsp:cNvPr id="0" name=""/>
        <dsp:cNvSpPr/>
      </dsp:nvSpPr>
      <dsp:spPr>
        <a:xfrm>
          <a:off x="177086" y="977"/>
          <a:ext cx="3977151" cy="1299442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1440" rIns="57301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Monisha</a:t>
          </a:r>
          <a:r>
            <a:rPr lang="en-US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Biswas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181-15-1928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7086" y="977"/>
        <a:ext cx="3652291" cy="1299442"/>
      </dsp:txXfrm>
    </dsp:sp>
    <dsp:sp modelId="{F8C19379-0719-4990-889B-569539782153}">
      <dsp:nvSpPr>
        <dsp:cNvPr id="0" name=""/>
        <dsp:cNvSpPr/>
      </dsp:nvSpPr>
      <dsp:spPr>
        <a:xfrm>
          <a:off x="3006570" y="977"/>
          <a:ext cx="1299442" cy="1299442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319EB9-4120-4B26-9FBC-FEE78EF2C84A}">
      <dsp:nvSpPr>
        <dsp:cNvPr id="0" name=""/>
        <dsp:cNvSpPr/>
      </dsp:nvSpPr>
      <dsp:spPr>
        <a:xfrm>
          <a:off x="212011" y="1688313"/>
          <a:ext cx="3837449" cy="1299442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76200" rIns="573018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Noor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Afia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Shammi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181-15-1994</a:t>
          </a:r>
        </a:p>
      </dsp:txBody>
      <dsp:txXfrm>
        <a:off x="212011" y="1688313"/>
        <a:ext cx="3512589" cy="1299442"/>
      </dsp:txXfrm>
    </dsp:sp>
    <dsp:sp modelId="{E1B3DAFC-4E08-4CBA-8DCB-5A60985CA616}">
      <dsp:nvSpPr>
        <dsp:cNvPr id="0" name=""/>
        <dsp:cNvSpPr/>
      </dsp:nvSpPr>
      <dsp:spPr>
        <a:xfrm>
          <a:off x="2971645" y="1688313"/>
          <a:ext cx="1299442" cy="1299442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730AAE-2A5B-4C62-BD06-1C28BB2701DB}">
      <dsp:nvSpPr>
        <dsp:cNvPr id="0" name=""/>
        <dsp:cNvSpPr/>
      </dsp:nvSpPr>
      <dsp:spPr>
        <a:xfrm rot="10800000">
          <a:off x="328861" y="977"/>
          <a:ext cx="3977151" cy="1299442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3018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Sabbir</a:t>
          </a:r>
          <a:r>
            <a:rPr lang="en-US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Ahamed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181-15-1928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653721" y="977"/>
        <a:ext cx="3652291" cy="1299442"/>
      </dsp:txXfrm>
    </dsp:sp>
    <dsp:sp modelId="{F8C19379-0719-4990-889B-569539782153}">
      <dsp:nvSpPr>
        <dsp:cNvPr id="0" name=""/>
        <dsp:cNvSpPr/>
      </dsp:nvSpPr>
      <dsp:spPr>
        <a:xfrm>
          <a:off x="177086" y="977"/>
          <a:ext cx="1299442" cy="129944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319EB9-4120-4B26-9FBC-FEE78EF2C84A}">
      <dsp:nvSpPr>
        <dsp:cNvPr id="0" name=""/>
        <dsp:cNvSpPr/>
      </dsp:nvSpPr>
      <dsp:spPr>
        <a:xfrm rot="10800000">
          <a:off x="428853" y="1688313"/>
          <a:ext cx="3843829" cy="1299442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3018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Md.Yeasin Sheikh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181-15-2049</a:t>
          </a:r>
        </a:p>
      </dsp:txBody>
      <dsp:txXfrm rot="10800000">
        <a:off x="753713" y="1688313"/>
        <a:ext cx="3518969" cy="1299442"/>
      </dsp:txXfrm>
    </dsp:sp>
    <dsp:sp modelId="{E1B3DAFC-4E08-4CBA-8DCB-5A60985CA616}">
      <dsp:nvSpPr>
        <dsp:cNvPr id="0" name=""/>
        <dsp:cNvSpPr/>
      </dsp:nvSpPr>
      <dsp:spPr>
        <a:xfrm>
          <a:off x="210416" y="1688313"/>
          <a:ext cx="1299442" cy="1299442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0ABDFD8-67DB-469A-B075-D990C2351D1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4FEBD6-A3AA-467E-A5F6-4C199EE562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A01D49-76D5-454D-B866-30F3E2936E39}" type="datetimeFigureOut">
              <a:rPr lang="en-US" smtClean="0"/>
              <a:t>11/3/2019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2CBE74-8129-4FB2-AD02-540D0C9DFA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141BA1-0D53-488C-A20A-217FE7C788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FFE193-13CD-47A0-9FD7-A49081C529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421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73445-397E-453E-9969-F1C059B47C22}" type="datetimeFigureOut">
              <a:rPr lang="en-US" smtClean="0"/>
              <a:t>11/3/2019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5E75BB-9CC4-4217-A96C-4997391673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234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892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8521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37074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45782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38975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8025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11937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41485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  <a:endParaRPr lang="en-GB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5578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9" name="Rectangle 9"/>
          <p:cNvSpPr>
            <a:spLocks noGrp="1" noChangeArrowheads="1"/>
          </p:cNvSpPr>
          <p:nvPr>
            <p:ph type="ctrTitle"/>
          </p:nvPr>
        </p:nvSpPr>
        <p:spPr>
          <a:xfrm>
            <a:off x="1117600" y="2057400"/>
            <a:ext cx="103632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anchor="b"/>
          <a:lstStyle>
            <a:lvl1pPr>
              <a:defRPr/>
            </a:lvl1pPr>
          </a:lstStyle>
          <a:p>
            <a:pPr lvl="0"/>
            <a:r>
              <a:rPr lang="en-GB" altLang="zh-CN" noProof="0"/>
              <a:t>Click to edit Master title style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2EEAF0A5-CEF0-4D55-A4C6-319CAFC407C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324600"/>
            <a:ext cx="2540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3692B1F5-1B26-437F-A0B6-160BB71D7129}" type="slidenum">
              <a:rPr lang="zh-CN" altLang="en-GB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679826802"/>
      </p:ext>
    </p:extLst>
  </p:cSld>
  <p:clrMapOvr>
    <a:masterClrMapping/>
  </p:clrMapOvr>
  <p:transition advTm="100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FED12A2-16A7-6843-9B63-1355399B1E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3861730" cy="68579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5F43BF2-A8EB-C342-BFB2-28AFB1781935}"/>
              </a:ext>
            </a:extLst>
          </p:cNvPr>
          <p:cNvSpPr/>
          <p:nvPr userDrawn="1"/>
        </p:nvSpPr>
        <p:spPr>
          <a:xfrm>
            <a:off x="0" y="787400"/>
            <a:ext cx="11455400" cy="5295900"/>
          </a:xfrm>
          <a:prstGeom prst="rect">
            <a:avLst/>
          </a:prstGeom>
          <a:solidFill>
            <a:schemeClr val="accent5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418BB35-F84D-7E4D-9F02-5B4CB837E1CB}"/>
              </a:ext>
            </a:extLst>
          </p:cNvPr>
          <p:cNvCxnSpPr/>
          <p:nvPr userDrawn="1"/>
        </p:nvCxnSpPr>
        <p:spPr>
          <a:xfrm>
            <a:off x="1778000" y="3435350"/>
            <a:ext cx="8661400" cy="0"/>
          </a:xfrm>
          <a:prstGeom prst="line">
            <a:avLst/>
          </a:prstGeom>
          <a:ln w="381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2FE6DCC-3681-AF43-B6B6-4A40A92581A5}"/>
              </a:ext>
            </a:extLst>
          </p:cNvPr>
          <p:cNvSpPr/>
          <p:nvPr userDrawn="1"/>
        </p:nvSpPr>
        <p:spPr>
          <a:xfrm>
            <a:off x="2260600" y="1647825"/>
            <a:ext cx="3562350" cy="3562350"/>
          </a:xfrm>
          <a:prstGeom prst="ellipse">
            <a:avLst/>
          </a:prstGeom>
          <a:solidFill>
            <a:schemeClr val="accent4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A8E30CA-E181-3D4D-BB1E-9167FF0BE5D9}"/>
              </a:ext>
            </a:extLst>
          </p:cNvPr>
          <p:cNvSpPr/>
          <p:nvPr userDrawn="1"/>
        </p:nvSpPr>
        <p:spPr>
          <a:xfrm>
            <a:off x="2285627" y="1647121"/>
            <a:ext cx="3562350" cy="3562350"/>
          </a:xfrm>
          <a:prstGeom prst="ellipse">
            <a:avLst/>
          </a:prstGeom>
          <a:solidFill>
            <a:schemeClr val="accent4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9061463E-CF25-634A-89E2-4E3280BB9CEB}"/>
              </a:ext>
            </a:extLst>
          </p:cNvPr>
          <p:cNvSpPr/>
          <p:nvPr userDrawn="1"/>
        </p:nvSpPr>
        <p:spPr>
          <a:xfrm>
            <a:off x="0" y="0"/>
            <a:ext cx="2628900" cy="6858000"/>
          </a:xfrm>
          <a:prstGeom prst="triangle">
            <a:avLst>
              <a:gd name="adj" fmla="val 0"/>
            </a:avLst>
          </a:prstGeom>
          <a:gradFill>
            <a:gsLst>
              <a:gs pos="47000">
                <a:schemeClr val="accent4">
                  <a:lumMod val="50000"/>
                </a:schemeClr>
              </a:gs>
              <a:gs pos="98000">
                <a:schemeClr val="accent4">
                  <a:lumMod val="20000"/>
                  <a:lumOff val="80000"/>
                  <a:alpha val="10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81214215-C784-4548-BD1F-4BB3F0A84645}"/>
              </a:ext>
            </a:extLst>
          </p:cNvPr>
          <p:cNvSpPr/>
          <p:nvPr userDrawn="1"/>
        </p:nvSpPr>
        <p:spPr>
          <a:xfrm flipV="1">
            <a:off x="0" y="0"/>
            <a:ext cx="2628900" cy="6858000"/>
          </a:xfrm>
          <a:prstGeom prst="triangle">
            <a:avLst>
              <a:gd name="adj" fmla="val 0"/>
            </a:avLst>
          </a:prstGeom>
          <a:solidFill>
            <a:srgbClr val="5EB2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48B1337-BF6D-C04A-9C74-574FA33512D5}"/>
              </a:ext>
            </a:extLst>
          </p:cNvPr>
          <p:cNvSpPr/>
          <p:nvPr userDrawn="1"/>
        </p:nvSpPr>
        <p:spPr>
          <a:xfrm>
            <a:off x="2356553" y="1727201"/>
            <a:ext cx="3416300" cy="3416300"/>
          </a:xfrm>
          <a:prstGeom prst="ellipse">
            <a:avLst/>
          </a:prstGeom>
          <a:solidFill>
            <a:srgbClr val="005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C5EC980-0029-164A-926D-9ED33032D7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71763" y="3657600"/>
            <a:ext cx="2781300" cy="89636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169DAC15-E0D1-2041-A923-17653DCA3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1251" y="2452719"/>
            <a:ext cx="2773204" cy="1118618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051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9056 0 " pathEditMode="relative" rAng="0" ptsTypes="AA">
                                      <p:cBhvr>
                                        <p:cTn id="6" dur="9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28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8" grpId="0" animBg="1"/>
      <p:bldP spid="12" grpId="0" animBg="1"/>
      <p:bldP spid="13" grpId="0" animBg="1"/>
      <p:bldP spid="15" grpId="0" animBg="1"/>
      <p:bldP spid="2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Title 01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94359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8DBD5F-C6EC-485E-8ECE-A5152736C4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6C0BE6-E24A-4679-B786-AAB41ADCC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FB9417-93D4-4C41-8E0E-1553E0B5D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64F31B-23FA-4075-AF7D-6228CFD12F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9480BD06-DA03-43A8-8159-AD08C9C91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3600">
                <a:solidFill>
                  <a:srgbClr val="A0EBD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BB9593-A96F-4167-8AC3-AA4C0453BC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13719" y="2245519"/>
            <a:ext cx="8564562" cy="23669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5796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Title 01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5068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Quote</a:t>
            </a:r>
            <a:endParaRPr lang="en-GB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9023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72390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4421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041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771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7632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0655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36">
          <p15:clr>
            <a:srgbClr val="F26B43"/>
          </p15:clr>
        </p15:guide>
        <p15:guide id="4" orient="horz" pos="336">
          <p15:clr>
            <a:srgbClr val="F26B43"/>
          </p15:clr>
        </p15:guide>
        <p15:guide id="5" pos="7344">
          <p15:clr>
            <a:srgbClr val="F26B43"/>
          </p15:clr>
        </p15:guide>
        <p15:guide id="6" orient="horz" pos="39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2880" y="2310938"/>
            <a:ext cx="4557996" cy="1346502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lgerian" panose="04020705040A02060702" pitchFamily="82" charset="0"/>
              </a:rPr>
              <a:t>Welcome</a:t>
            </a:r>
            <a:endParaRPr lang="en-GB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72878" y="3657440"/>
            <a:ext cx="4557996" cy="954666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</a:p>
          <a:p>
            <a:pPr marL="0" indent="0" 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Presentation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EB20D8-47E3-4460-A0A3-A34A20257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66725"/>
            <a:ext cx="6070600" cy="582144"/>
          </a:xfrm>
          <a:prstGeom prst="snip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Online Education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8A8F00-B900-4C14-BC62-C0092D628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8B0C14-3A01-43B5-9D9D-9A971050D65C}"/>
              </a:ext>
            </a:extLst>
          </p:cNvPr>
          <p:cNvSpPr txBox="1"/>
          <p:nvPr/>
        </p:nvSpPr>
        <p:spPr>
          <a:xfrm>
            <a:off x="981075" y="2369594"/>
            <a:ext cx="4275722" cy="2345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Career advancement and hobbies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Flexible schedule and environment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Lower costs and debts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Self-discipline and responsibility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choice of course topics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40032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08AD4-F0B8-4BEB-B3B7-84A714193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D8EA815B-96A4-4E7D-80CD-C3D77EF08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458702"/>
            <a:ext cx="6648450" cy="592503"/>
          </a:xfrm>
          <a:prstGeom prst="round2Diag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 of Online Education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2F726D-6502-4F02-A951-02675DA408A2}"/>
              </a:ext>
            </a:extLst>
          </p:cNvPr>
          <p:cNvSpPr txBox="1"/>
          <p:nvPr/>
        </p:nvSpPr>
        <p:spPr>
          <a:xfrm>
            <a:off x="981075" y="2369594"/>
            <a:ext cx="5849037" cy="2345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Lack of accreditation and low quality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 or no face-to-face interaction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work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Intense requirement for self-discipline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 more intense requirement for self-direction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2257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E73B49C-B889-458E-9C6B-02B131741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5525" y="2724151"/>
            <a:ext cx="5800725" cy="87629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dirty="0"/>
              <a:t>Online Education is good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84DCC-2D67-4A10-9B81-9D96C3077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3980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366F1D-39B9-46EA-8591-60006C438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4562" y="2589471"/>
            <a:ext cx="3729037" cy="1679057"/>
          </a:xfrm>
        </p:spPr>
        <p:txBody>
          <a:bodyPr>
            <a:noAutofit/>
          </a:bodyPr>
          <a:lstStyle/>
          <a:p>
            <a:r>
              <a:rPr lang="en-US" sz="28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Difference between</a:t>
            </a:r>
            <a:br>
              <a:rPr lang="en-US" sz="28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Online &amp; Traditional Education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533B5E-0662-46D0-94DB-EF6C925071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85600" y="6315075"/>
            <a:ext cx="406400" cy="365125"/>
          </a:xfrm>
        </p:spPr>
        <p:txBody>
          <a:bodyPr/>
          <a:lstStyle/>
          <a:p>
            <a:fld id="{C263D6C4-4840-40CC-AC84-17E24B3B7BDE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C91532F-ECFC-44DD-B4B7-E2FB7AC414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36232" y="2855177"/>
            <a:ext cx="3729037" cy="1118618"/>
          </a:xfrm>
          <a:prstGeom prst="roundRect">
            <a:avLst/>
          </a:prstGeom>
          <a:noFill/>
        </p:spPr>
        <p:txBody>
          <a:bodyPr>
            <a:noAutofit/>
          </a:bodyPr>
          <a:lstStyle/>
          <a:p>
            <a:r>
              <a:rPr lang="en-US" sz="3200" b="1" dirty="0" err="1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Sabbir</a:t>
            </a:r>
            <a:r>
              <a:rPr lang="en-US" sz="3200" b="1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Ahmed</a:t>
            </a:r>
          </a:p>
          <a:p>
            <a:r>
              <a:rPr lang="en-US" sz="3200" b="1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181-15-1996</a:t>
            </a:r>
          </a:p>
        </p:txBody>
      </p:sp>
    </p:spTree>
    <p:extLst>
      <p:ext uri="{BB962C8B-B14F-4D97-AF65-F5344CB8AC3E}">
        <p14:creationId xmlns:p14="http://schemas.microsoft.com/office/powerpoint/2010/main" val="2666844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D15F-5A13-4F85-9738-9EE60BC8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625304"/>
            <a:ext cx="6999245" cy="369332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sz="2000" dirty="0">
                <a:ln w="0"/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Difference between Online &amp; Traditional Education </a:t>
            </a: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134B02-8CD7-4EEC-B2FD-9B81883EE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4F31B-23FA-4075-AF7D-6228CFD12F03}" type="slidenum">
              <a:rPr lang="en-US" smtClean="0"/>
              <a:t>14</a:t>
            </a:fld>
            <a:endParaRPr lang="en-US" dirty="0"/>
          </a:p>
        </p:txBody>
      </p:sp>
      <p:pic>
        <p:nvPicPr>
          <p:cNvPr id="3076" name="Picture 4" descr="Related image">
            <a:extLst>
              <a:ext uri="{FF2B5EF4-FFF2-40B4-BE49-F238E27FC236}">
                <a16:creationId xmlns:a16="http://schemas.microsoft.com/office/drawing/2014/main" id="{E29524A2-4819-481A-BA55-A0142BDA5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41" b="94066" l="4467" r="97448">
                        <a14:foregroundMark x1="14722" y1="29524" x2="22972" y2="17289"/>
                        <a14:foregroundMark x1="22972" y1="17289" x2="28943" y2="16264"/>
                        <a14:foregroundMark x1="21787" y1="45055" x2="29626" y2="38095"/>
                        <a14:foregroundMark x1="29626" y1="38095" x2="31905" y2="22125"/>
                        <a14:foregroundMark x1="28715" y1="11722" x2="17320" y2="20440"/>
                        <a14:foregroundMark x1="17320" y1="20440" x2="11668" y2="31868"/>
                        <a14:foregroundMark x1="11668" y1="31868" x2="17411" y2="40952"/>
                        <a14:foregroundMark x1="17411" y1="40952" x2="29444" y2="34945"/>
                        <a14:foregroundMark x1="29444" y1="34945" x2="35096" y2="29158"/>
                        <a14:foregroundMark x1="35096" y1="22491" x2="18277" y2="12454"/>
                        <a14:foregroundMark x1="18277" y1="12454" x2="14312" y2="23004"/>
                        <a14:foregroundMark x1="14312" y1="23004" x2="18642" y2="37729"/>
                        <a14:foregroundMark x1="18642" y1="37729" x2="31814" y2="25861"/>
                        <a14:foregroundMark x1="31814" y1="25861" x2="28532" y2="15751"/>
                        <a14:foregroundMark x1="28532" y1="15751" x2="10711" y2="18315"/>
                        <a14:foregroundMark x1="10711" y1="18315" x2="6791" y2="28938"/>
                        <a14:foregroundMark x1="6791" y1="28938" x2="5378" y2="40440"/>
                        <a14:foregroundMark x1="5378" y1="40440" x2="6335" y2="51355"/>
                        <a14:foregroundMark x1="6335" y1="51355" x2="9480" y2="61758"/>
                        <a14:foregroundMark x1="9480" y1="61758" x2="31313" y2="79853"/>
                        <a14:foregroundMark x1="35552" y1="49158" x2="35552" y2="49158"/>
                        <a14:foregroundMark x1="41431" y1="41245" x2="32954" y2="54652"/>
                        <a14:foregroundMark x1="22835" y1="41245" x2="20875" y2="55824"/>
                        <a14:foregroundMark x1="20875" y1="55824" x2="21422" y2="60513"/>
                        <a14:foregroundMark x1="26937" y1="26300" x2="19052" y2="50330"/>
                        <a14:foregroundMark x1="22379" y1="30110" x2="16819" y2="56484"/>
                        <a14:foregroundMark x1="16819" y1="56484" x2="17639" y2="59194"/>
                        <a14:foregroundMark x1="41203" y1="31575" x2="38514" y2="63150"/>
                        <a14:foregroundMark x1="43801" y1="28718" x2="40246" y2="62711"/>
                        <a14:foregroundMark x1="40246" y1="62711" x2="38514" y2="68498"/>
                        <a14:foregroundMark x1="36007" y1="33480" x2="35916" y2="66667"/>
                        <a14:foregroundMark x1="35916" y1="66667" x2="35688" y2="68132"/>
                        <a14:foregroundMark x1="34594" y1="42198" x2="26481" y2="60000"/>
                        <a14:foregroundMark x1="8478" y1="27399" x2="4467" y2="54139"/>
                        <a14:foregroundMark x1="22835" y1="9304" x2="28031" y2="5861"/>
                        <a14:foregroundMark x1="50365" y1="40879" x2="50228" y2="53993"/>
                        <a14:foregroundMark x1="50228" y1="53993" x2="36463" y2="92601"/>
                        <a14:foregroundMark x1="36463" y1="92601" x2="29626" y2="94725"/>
                        <a14:foregroundMark x1="29626" y1="94725" x2="22151" y2="92894"/>
                        <a14:foregroundMark x1="22151" y1="92894" x2="18733" y2="89451"/>
                        <a14:foregroundMark x1="67685" y1="23077" x2="58295" y2="70549"/>
                        <a14:foregroundMark x1="58295" y1="70549" x2="56746" y2="71868"/>
                        <a14:foregroundMark x1="70966" y1="24396" x2="78760" y2="54432"/>
                        <a14:foregroundMark x1="78760" y1="54432" x2="79581" y2="73626"/>
                        <a14:foregroundMark x1="77666" y1="31575" x2="65314" y2="63810"/>
                        <a14:foregroundMark x1="65314" y1="63810" x2="64494" y2="64908"/>
                        <a14:foregroundMark x1="79353" y1="37802" x2="70602" y2="73114"/>
                        <a14:foregroundMark x1="70602" y1="73114" x2="74111" y2="41245"/>
                        <a14:foregroundMark x1="74111" y1="41245" x2="71604" y2="29817"/>
                        <a14:foregroundMark x1="71604" y1="29817" x2="64175" y2="36410"/>
                        <a14:foregroundMark x1="64175" y1="36410" x2="64038" y2="52161"/>
                        <a14:foregroundMark x1="64038" y1="52161" x2="74111" y2="51429"/>
                        <a14:foregroundMark x1="74111" y1="51429" x2="80720" y2="35531"/>
                        <a14:foregroundMark x1="80720" y1="35531" x2="74567" y2="22491"/>
                        <a14:foregroundMark x1="74567" y1="22491" x2="64403" y2="22491"/>
                        <a14:foregroundMark x1="64403" y1="22491" x2="59982" y2="33114"/>
                        <a14:foregroundMark x1="59982" y1="33114" x2="66955" y2="16923"/>
                        <a14:foregroundMark x1="66955" y1="16923" x2="62215" y2="7399"/>
                        <a14:foregroundMark x1="62215" y1="7399" x2="55469" y2="12234"/>
                        <a14:foregroundMark x1="55469" y1="12234" x2="64904" y2="7619"/>
                        <a14:foregroundMark x1="64904" y1="7619" x2="81085" y2="12088"/>
                        <a14:foregroundMark x1="81085" y1="12088" x2="90201" y2="24249"/>
                        <a14:foregroundMark x1="90201" y1="24249" x2="94850" y2="35092"/>
                        <a14:foregroundMark x1="94850" y1="35092" x2="96080" y2="65495"/>
                        <a14:foregroundMark x1="96080" y1="65495" x2="91978" y2="77582"/>
                        <a14:foregroundMark x1="91978" y1="77582" x2="86919" y2="86081"/>
                        <a14:foregroundMark x1="86919" y1="86081" x2="79581" y2="92601"/>
                        <a14:foregroundMark x1="79581" y1="92601" x2="69371" y2="95678"/>
                        <a14:foregroundMark x1="69371" y1="95678" x2="58660" y2="94212"/>
                        <a14:foregroundMark x1="58660" y1="94212" x2="52735" y2="71722"/>
                        <a14:foregroundMark x1="52735" y1="71722" x2="52370" y2="51282"/>
                        <a14:foregroundMark x1="67685" y1="73773" x2="88058" y2="48425"/>
                        <a14:foregroundMark x1="60255" y1="78315" x2="67411" y2="80220"/>
                        <a14:foregroundMark x1="67411" y1="80220" x2="77347" y2="75165"/>
                        <a14:foregroundMark x1="77347" y1="75165" x2="82179" y2="67326"/>
                        <a14:foregroundMark x1="72972" y1="77949" x2="60529" y2="57802"/>
                        <a14:foregroundMark x1="60529" y1="57802" x2="63127" y2="75018"/>
                        <a14:foregroundMark x1="63127" y1="75018" x2="68095" y2="63443"/>
                        <a14:foregroundMark x1="68095" y1="63443" x2="61212" y2="78901"/>
                        <a14:foregroundMark x1="61212" y1="78901" x2="64585" y2="60000"/>
                        <a14:foregroundMark x1="64585" y1="60000" x2="57566" y2="81905"/>
                        <a14:foregroundMark x1="57566" y1="81905" x2="61896" y2="77729"/>
                        <a14:foregroundMark x1="58159" y1="66227" x2="64038" y2="78388"/>
                        <a14:foregroundMark x1="64038" y1="78388" x2="65314" y2="79853"/>
                        <a14:foregroundMark x1="60985" y1="79634" x2="76117" y2="83590"/>
                        <a14:foregroundMark x1="76117" y1="83590" x2="87785" y2="75165"/>
                        <a14:foregroundMark x1="87785" y1="75165" x2="88879" y2="73407"/>
                        <a14:foregroundMark x1="76253" y1="83810" x2="88469" y2="73700"/>
                        <a14:foregroundMark x1="88469" y1="73700" x2="97265" y2="45348"/>
                        <a14:foregroundMark x1="97265" y1="45348" x2="97448" y2="41245"/>
                        <a14:foregroundMark x1="81449" y1="27033" x2="66682" y2="36117"/>
                        <a14:foregroundMark x1="66682" y1="36117" x2="66272" y2="35971"/>
                        <a14:foregroundMark x1="75570" y1="28205" x2="80994" y2="33260"/>
                        <a14:foregroundMark x1="75433" y1="28571" x2="71103" y2="33480"/>
                        <a14:foregroundMark x1="75570" y1="16484" x2="70738" y2="21026"/>
                        <a14:foregroundMark x1="79581" y1="19267" x2="80173" y2="20073"/>
                        <a14:foregroundMark x1="74613" y1="18901" x2="81313" y2="19121"/>
                        <a14:foregroundMark x1="54512" y1="19267" x2="71559" y2="19267"/>
                        <a14:foregroundMark x1="27530" y1="53333" x2="30766" y2="65788"/>
                        <a14:foregroundMark x1="30766" y1="65788" x2="22425" y2="66447"/>
                        <a14:foregroundMark x1="22425" y1="66447" x2="43072" y2="63370"/>
                        <a14:foregroundMark x1="16727" y1="64103" x2="28350" y2="64103"/>
                        <a14:foregroundMark x1="22015" y1="72234" x2="29809" y2="72821"/>
                        <a14:foregroundMark x1="29809" y1="72821" x2="47220" y2="69963"/>
                        <a14:foregroundMark x1="19325" y1="83077" x2="49954" y2="77363"/>
                        <a14:foregroundMark x1="49954" y1="77363" x2="50593" y2="77729"/>
                        <a14:foregroundMark x1="21787" y1="45788" x2="27803" y2="46740"/>
                        <a14:foregroundMark x1="26709" y1="41832" x2="33956" y2="36923"/>
                        <a14:foregroundMark x1="33956" y1="36923" x2="35187" y2="31209"/>
                        <a14:foregroundMark x1="19781" y1="5641" x2="19371" y2="5788"/>
                        <a14:backgroundMark x1="11076" y1="4762" x2="8842" y2="8498"/>
                        <a14:backgroundMark x1="13309" y1="5128" x2="820" y2="10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742" y="1988820"/>
            <a:ext cx="6441936" cy="400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37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366F1D-39B9-46EA-8591-60006C438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4562" y="2589471"/>
            <a:ext cx="3729037" cy="1679057"/>
          </a:xfrm>
        </p:spPr>
        <p:txBody>
          <a:bodyPr>
            <a:noAutofit/>
          </a:bodyPr>
          <a:lstStyle/>
          <a:p>
            <a:r>
              <a:rPr lang="en-US" sz="28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Making the right</a:t>
            </a:r>
            <a:br>
              <a:rPr lang="en-US" sz="28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decision</a:t>
            </a: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533B5E-0662-46D0-94DB-EF6C925071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85600" y="6315075"/>
            <a:ext cx="406400" cy="365125"/>
          </a:xfrm>
        </p:spPr>
        <p:txBody>
          <a:bodyPr/>
          <a:lstStyle/>
          <a:p>
            <a:fld id="{C263D6C4-4840-40CC-AC84-17E24B3B7BDE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C91532F-ECFC-44DD-B4B7-E2FB7AC414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36232" y="2855177"/>
            <a:ext cx="3729037" cy="1118618"/>
          </a:xfrm>
          <a:prstGeom prst="roundRect">
            <a:avLst/>
          </a:prstGeom>
          <a:noFill/>
        </p:spPr>
        <p:txBody>
          <a:bodyPr>
            <a:noAutofit/>
          </a:bodyPr>
          <a:lstStyle/>
          <a:p>
            <a:r>
              <a:rPr lang="en-US" sz="3200" b="1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Md.Yeasin Sheikh</a:t>
            </a:r>
          </a:p>
          <a:p>
            <a:r>
              <a:rPr lang="en-US" sz="3200" b="1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181-15-2049</a:t>
            </a:r>
          </a:p>
        </p:txBody>
      </p:sp>
    </p:spTree>
    <p:extLst>
      <p:ext uri="{BB962C8B-B14F-4D97-AF65-F5344CB8AC3E}">
        <p14:creationId xmlns:p14="http://schemas.microsoft.com/office/powerpoint/2010/main" val="3449096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D188D0-8B23-4703-A182-05C57CBBC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1DA071-C6E5-40B7-80B4-B6676A245AA4}"/>
              </a:ext>
            </a:extLst>
          </p:cNvPr>
          <p:cNvSpPr txBox="1"/>
          <p:nvPr/>
        </p:nvSpPr>
        <p:spPr>
          <a:xfrm>
            <a:off x="771382" y="640834"/>
            <a:ext cx="2679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Today’s Education</a:t>
            </a:r>
          </a:p>
        </p:txBody>
      </p:sp>
      <p:pic>
        <p:nvPicPr>
          <p:cNvPr id="14" name="Picture 2" descr="Image result for Online Education  Vs. Traditional Learning">
            <a:extLst>
              <a:ext uri="{FF2B5EF4-FFF2-40B4-BE49-F238E27FC236}">
                <a16:creationId xmlns:a16="http://schemas.microsoft.com/office/drawing/2014/main" id="{DE6D81CB-AAF0-4117-ADEC-8E3CF1AA1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426" y="2920312"/>
            <a:ext cx="3076574" cy="178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for a fair selection everybody has to climb that tree hd">
            <a:extLst>
              <a:ext uri="{FF2B5EF4-FFF2-40B4-BE49-F238E27FC236}">
                <a16:creationId xmlns:a16="http://schemas.microsoft.com/office/drawing/2014/main" id="{41967DD0-463D-4AAF-AB41-B44A0B0A46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1" t="9344" r="18889" b="2592"/>
          <a:stretch/>
        </p:blipFill>
        <p:spPr bwMode="auto">
          <a:xfrm>
            <a:off x="533400" y="1462574"/>
            <a:ext cx="5826125" cy="521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1858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865DC1-24E5-415D-849F-13E2049B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71" y="1854203"/>
            <a:ext cx="7153729" cy="1574797"/>
          </a:xfrm>
          <a:prstGeom prst="snip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2900" dirty="0"/>
              <a:t>It makes no sense to expect all students to take the same amount of time to achieve the same objectives.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2146B5-A922-4F59-92FE-F8BAEBE6A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9130" y="1045547"/>
            <a:ext cx="2106486" cy="30054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1499A5-6115-4337-B144-AF3304A5B90B}"/>
              </a:ext>
            </a:extLst>
          </p:cNvPr>
          <p:cNvSpPr/>
          <p:nvPr/>
        </p:nvSpPr>
        <p:spPr>
          <a:xfrm>
            <a:off x="8822167" y="4114272"/>
            <a:ext cx="33698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       Benjamin Bloom (1912-1999)</a:t>
            </a:r>
          </a:p>
          <a:p>
            <a:r>
              <a:rPr lang="en-US" sz="1600" dirty="0">
                <a:solidFill>
                  <a:schemeClr val="bg1"/>
                </a:solidFill>
              </a:rPr>
              <a:t>American educational psychologist</a:t>
            </a:r>
          </a:p>
        </p:txBody>
      </p:sp>
    </p:spTree>
    <p:extLst>
      <p:ext uri="{BB962C8B-B14F-4D97-AF65-F5344CB8AC3E}">
        <p14:creationId xmlns:p14="http://schemas.microsoft.com/office/powerpoint/2010/main" val="279140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646F9D5-3BE1-431E-ADD1-A3BD8D60C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4988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Study Sites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6704C2-ED1E-4F9A-A7FA-9E66D9516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713" b="96991" l="4857" r="93819">
                        <a14:foregroundMark x1="38631" y1="37963" x2="27815" y2="45370"/>
                        <a14:foregroundMark x1="27815" y1="45370" x2="35541" y2="53935"/>
                        <a14:foregroundMark x1="35541" y1="53935" x2="49007" y2="48843"/>
                        <a14:foregroundMark x1="49007" y1="48843" x2="34437" y2="46991"/>
                        <a14:foregroundMark x1="34437" y1="46991" x2="25166" y2="50000"/>
                        <a14:foregroundMark x1="49669" y1="43519" x2="24062" y2="46528"/>
                        <a14:foregroundMark x1="25828" y1="39352" x2="17439" y2="48380"/>
                        <a14:foregroundMark x1="17439" y1="48380" x2="17219" y2="48843"/>
                        <a14:foregroundMark x1="18543" y1="36574" x2="11038" y2="47454"/>
                        <a14:foregroundMark x1="11038" y1="47454" x2="8830" y2="54630"/>
                        <a14:foregroundMark x1="8168" y1="38426" x2="5077" y2="49769"/>
                        <a14:foregroundMark x1="58499" y1="38426" x2="31126" y2="54861"/>
                        <a14:foregroundMark x1="31126" y1="54861" x2="14790" y2="58796"/>
                        <a14:foregroundMark x1="64459" y1="39352" x2="50110" y2="49537"/>
                        <a14:foregroundMark x1="50110" y1="49537" x2="88962" y2="43287"/>
                        <a14:foregroundMark x1="88962" y1="43287" x2="90066" y2="52546"/>
                        <a14:foregroundMark x1="77704" y1="40741" x2="67329" y2="48380"/>
                        <a14:foregroundMark x1="67329" y1="48380" x2="66887" y2="48611"/>
                        <a14:foregroundMark x1="72185" y1="42130" x2="60706" y2="53009"/>
                        <a14:foregroundMark x1="60706" y1="53009" x2="72185" y2="56250"/>
                        <a14:foregroundMark x1="72185" y1="56250" x2="76821" y2="56250"/>
                        <a14:foregroundMark x1="58057" y1="57639" x2="68433" y2="56250"/>
                        <a14:foregroundMark x1="66225" y1="56944" x2="74614" y2="56944"/>
                        <a14:foregroundMark x1="25386" y1="60648" x2="40177" y2="57870"/>
                        <a14:foregroundMark x1="12804" y1="59259" x2="13245" y2="56250"/>
                        <a14:foregroundMark x1="38631" y1="9028" x2="47020" y2="6713"/>
                        <a14:foregroundMark x1="93819" y1="50463" x2="93819" y2="50463"/>
                        <a14:foregroundMark x1="82781" y1="47454" x2="86755" y2="49769"/>
                        <a14:foregroundMark x1="86534" y1="59259" x2="88079" y2="55787"/>
                        <a14:foregroundMark x1="47903" y1="93750" x2="47903" y2="93750"/>
                        <a14:foregroundMark x1="55850" y1="93287" x2="55850" y2="93287"/>
                        <a14:foregroundMark x1="42384" y1="96759" x2="42384" y2="96759"/>
                        <a14:foregroundMark x1="42384" y1="96759" x2="42384" y2="96759"/>
                        <a14:foregroundMark x1="41280" y1="86343" x2="41280" y2="86343"/>
                        <a14:foregroundMark x1="45475" y1="83333" x2="44812" y2="87500"/>
                        <a14:foregroundMark x1="42605" y1="96991" x2="42605" y2="96991"/>
                        <a14:backgroundMark x1="42605" y1="97454" x2="42605" y2="97454"/>
                        <a14:backgroundMark x1="42605" y1="97454" x2="42605" y2="97454"/>
                        <a14:backgroundMark x1="42605" y1="97222" x2="42605" y2="97222"/>
                        <a14:backgroundMark x1="42605" y1="97222" x2="42605" y2="97222"/>
                        <a14:backgroundMark x1="42163" y1="97222" x2="42163" y2="97222"/>
                        <a14:backgroundMark x1="42605" y1="3241" x2="42605" y2="3241"/>
                        <a14:backgroundMark x1="57837" y1="3704" x2="57837" y2="37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904" y="1943555"/>
            <a:ext cx="1557654" cy="14854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B1761D4-6439-4744-BDAD-657DA48DF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7109" y="2037441"/>
            <a:ext cx="2474310" cy="12371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BD1AD4E-624F-4C53-90A7-4853DD341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5880" y="2037441"/>
            <a:ext cx="1727755" cy="95986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6" name="Picture 2" descr="Image result for cybrary logo png">
            <a:extLst>
              <a:ext uri="{FF2B5EF4-FFF2-40B4-BE49-F238E27FC236}">
                <a16:creationId xmlns:a16="http://schemas.microsoft.com/office/drawing/2014/main" id="{683439AC-B3C1-447D-949A-DB7C20600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2" y="4441601"/>
            <a:ext cx="1781787" cy="9354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B3B18F6-1C11-4287-9D44-FDA469AAF4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9310" y="4441601"/>
            <a:ext cx="2143126" cy="8440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C426086-1527-4D8B-A7EA-1D48B01CD80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666" r="13408" b="20996"/>
          <a:stretch/>
        </p:blipFill>
        <p:spPr>
          <a:xfrm>
            <a:off x="3280216" y="3709214"/>
            <a:ext cx="1557655" cy="17936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30" name="Picture 6" descr="massive-open-online-courses-moocs-see-rapid-growth-offer-premium-content-for-a-fee-business-management-sector-coursera-udacity">
            <a:extLst>
              <a:ext uri="{FF2B5EF4-FFF2-40B4-BE49-F238E27FC236}">
                <a16:creationId xmlns:a16="http://schemas.microsoft.com/office/drawing/2014/main" id="{B1D18CF4-4A8E-4194-AE6E-A61629206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037441"/>
            <a:ext cx="2579265" cy="123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lynda">
            <a:extLst>
              <a:ext uri="{FF2B5EF4-FFF2-40B4-BE49-F238E27FC236}">
                <a16:creationId xmlns:a16="http://schemas.microsoft.com/office/drawing/2014/main" id="{67C9B102-4619-49FC-8FA0-E7FD9AB98E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4" t="5240" r="19446" b="7736"/>
          <a:stretch/>
        </p:blipFill>
        <p:spPr bwMode="auto">
          <a:xfrm>
            <a:off x="8983875" y="3561228"/>
            <a:ext cx="2293620" cy="20896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020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500"/>
                            </p:stCondLst>
                            <p:childTnLst>
                              <p:par>
                                <p:cTn id="3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0BC48-95FE-414F-85CD-56D50F599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19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EA074A-96F0-4AE8-8678-C49C4004B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19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70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D1D36C-D941-4D59-AF99-017E2B106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9F5F1A32-06F4-4227-A0D8-A0D520E753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4500" y="542925"/>
            <a:ext cx="3136900" cy="59093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</a:t>
            </a: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3EDEF0DD-0C95-44AA-A139-3047E0EFE2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2829938"/>
              </p:ext>
            </p:extLst>
          </p:nvPr>
        </p:nvGraphicFramePr>
        <p:xfrm>
          <a:off x="1339850" y="2311400"/>
          <a:ext cx="4483099" cy="2988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5A28F16D-42B0-4652-9022-623E1BD6DE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1563711"/>
              </p:ext>
            </p:extLst>
          </p:nvPr>
        </p:nvGraphicFramePr>
        <p:xfrm>
          <a:off x="6369051" y="2311400"/>
          <a:ext cx="4483099" cy="2988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6356976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AsOne/>
      </p:bldGraphic>
      <p:bldGraphic spid="19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FA30B4-F28F-42BE-BF86-747C772C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7006FC3-8FED-477B-ABC8-BD2065413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one</a:t>
            </a:r>
          </a:p>
        </p:txBody>
      </p:sp>
      <p:pic>
        <p:nvPicPr>
          <p:cNvPr id="4100" name="Picture 4" descr="Related image">
            <a:extLst>
              <a:ext uri="{FF2B5EF4-FFF2-40B4-BE49-F238E27FC236}">
                <a16:creationId xmlns:a16="http://schemas.microsoft.com/office/drawing/2014/main" id="{1005B403-1C6E-470D-B8A1-4E4D6E769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099" y="1702972"/>
            <a:ext cx="5287169" cy="41295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3478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F22F7-067B-4D71-A865-50B17C48F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67394D-1DE1-405E-AF87-C6AFBBDA7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4" b="7285"/>
          <a:stretch/>
        </p:blipFill>
        <p:spPr>
          <a:xfrm>
            <a:off x="0" y="1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30278565"/>
      </p:ext>
    </p:extLst>
  </p:cSld>
  <p:clrMapOvr>
    <a:masterClrMapping/>
  </p:clrMapOvr>
  <p:transition spd="slow">
    <p:comb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63CDB57-F956-41F8-99C2-C808FFB753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FA30B4-F28F-42BE-BF86-747C772CDC4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85600" y="6315075"/>
            <a:ext cx="406400" cy="365125"/>
          </a:xfrm>
        </p:spPr>
        <p:txBody>
          <a:bodyPr/>
          <a:lstStyle/>
          <a:p>
            <a:fld id="{C263D6C4-4840-40CC-AC84-17E24B3B7BDE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8591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B6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C597B6D-ECCC-45D7-A7D9-09CCD96627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E3D5CD-2561-44B0-939D-64928E702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25635"/>
            <a:ext cx="8839200" cy="471308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D9406EB-AB95-460A-A7ED-96381DE5A773}"/>
              </a:ext>
            </a:extLst>
          </p:cNvPr>
          <p:cNvSpPr/>
          <p:nvPr/>
        </p:nvSpPr>
        <p:spPr>
          <a:xfrm>
            <a:off x="1676400" y="5252498"/>
            <a:ext cx="9818641" cy="64633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Online Education  Vs. Traditional Learning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9EF197-45C0-4BA0-B3CF-B4F19521DC6F}"/>
              </a:ext>
            </a:extLst>
          </p:cNvPr>
          <p:cNvSpPr/>
          <p:nvPr/>
        </p:nvSpPr>
        <p:spPr>
          <a:xfrm>
            <a:off x="695426" y="325635"/>
            <a:ext cx="98097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Topic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89FEC3-868A-45A1-9EAB-CB16F64E466D}"/>
              </a:ext>
            </a:extLst>
          </p:cNvPr>
          <p:cNvSpPr txBox="1"/>
          <p:nvPr/>
        </p:nvSpPr>
        <p:spPr>
          <a:xfrm>
            <a:off x="3949700" y="6488668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……………………………………………………..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270788599"/>
      </p:ext>
    </p:extLst>
  </p:cSld>
  <p:clrMapOvr>
    <a:masterClrMapping/>
  </p:clrMapOvr>
  <p:transition spd="slow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 animBg="1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366F1D-39B9-46EA-8591-60006C438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8469" y="2869691"/>
            <a:ext cx="2773204" cy="1118618"/>
          </a:xfrm>
        </p:spPr>
        <p:txBody>
          <a:bodyPr>
            <a:noAutofit/>
          </a:bodyPr>
          <a:lstStyle/>
          <a:p>
            <a:r>
              <a:rPr 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Traditional </a:t>
            </a:r>
            <a:br>
              <a:rPr 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Education</a:t>
            </a:r>
            <a:br>
              <a:rPr lang="en-US" sz="28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system</a:t>
            </a:r>
            <a:endParaRPr lang="en-US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533B5E-0662-46D0-94DB-EF6C925071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85600" y="6315075"/>
            <a:ext cx="406400" cy="365125"/>
          </a:xfrm>
        </p:spPr>
        <p:txBody>
          <a:bodyPr/>
          <a:lstStyle/>
          <a:p>
            <a:fld id="{C263D6C4-4840-40CC-AC84-17E24B3B7BDE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C91532F-ECFC-44DD-B4B7-E2FB7AC414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70329" y="2855177"/>
            <a:ext cx="3729037" cy="1118618"/>
          </a:xfrm>
          <a:prstGeom prst="roundRect">
            <a:avLst/>
          </a:prstGeom>
          <a:noFill/>
        </p:spPr>
        <p:txBody>
          <a:bodyPr>
            <a:noAutofit/>
          </a:bodyPr>
          <a:lstStyle/>
          <a:p>
            <a:r>
              <a:rPr lang="en-US" sz="2800" b="1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Noor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Afia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Shammi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181-15-1928</a:t>
            </a:r>
          </a:p>
        </p:txBody>
      </p:sp>
    </p:spTree>
    <p:extLst>
      <p:ext uri="{BB962C8B-B14F-4D97-AF65-F5344CB8AC3E}">
        <p14:creationId xmlns:p14="http://schemas.microsoft.com/office/powerpoint/2010/main" val="191441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134B02-8CD7-4EEC-B2FD-9B81883EEA5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85600" y="6315075"/>
            <a:ext cx="406400" cy="365125"/>
          </a:xfrm>
        </p:spPr>
        <p:txBody>
          <a:bodyPr/>
          <a:lstStyle/>
          <a:p>
            <a:fld id="{DA64F31B-23FA-4075-AF7D-6228CFD12F03}" type="slidenum">
              <a:rPr lang="en-US" smtClean="0"/>
              <a:t>5</a:t>
            </a:fld>
            <a:endParaRPr lang="en-US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42DEFCBE-7D09-48D6-B1DD-DB075F24A7F3}"/>
              </a:ext>
            </a:extLst>
          </p:cNvPr>
          <p:cNvSpPr txBox="1">
            <a:spLocks/>
          </p:cNvSpPr>
          <p:nvPr/>
        </p:nvSpPr>
        <p:spPr>
          <a:xfrm>
            <a:off x="2660519" y="2464772"/>
            <a:ext cx="6419719" cy="81915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Traditional Education ?</a:t>
            </a:r>
            <a:endParaRPr lang="en-US" sz="4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22923A-21C9-4DC6-B8A5-7FB8819AF813}"/>
              </a:ext>
            </a:extLst>
          </p:cNvPr>
          <p:cNvSpPr/>
          <p:nvPr/>
        </p:nvSpPr>
        <p:spPr>
          <a:xfrm>
            <a:off x="1416606" y="4104088"/>
            <a:ext cx="9586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Teacher-centered delivery of instruction to classes of students who are the receivers of information.</a:t>
            </a:r>
          </a:p>
        </p:txBody>
      </p:sp>
      <p:pic>
        <p:nvPicPr>
          <p:cNvPr id="1028" name="Picture 4" descr="Image result for traditional education">
            <a:extLst>
              <a:ext uri="{FF2B5EF4-FFF2-40B4-BE49-F238E27FC236}">
                <a16:creationId xmlns:a16="http://schemas.microsoft.com/office/drawing/2014/main" id="{9F094927-5FB2-445E-8CD1-CDE10324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238" y="0"/>
            <a:ext cx="3111762" cy="175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2277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EB20D8-47E3-4460-A0A3-A34A20257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99" y="442383"/>
            <a:ext cx="6836833" cy="597200"/>
          </a:xfrm>
          <a:prstGeom prst="snip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 </a:t>
            </a:r>
            <a:r>
              <a:rPr lang="en-US" sz="3300" dirty="0">
                <a:ln w="0"/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Traditional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Education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8A8F00-B900-4C14-BC62-C0092D628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8B0C14-3A01-43B5-9D9D-9A971050D65C}"/>
              </a:ext>
            </a:extLst>
          </p:cNvPr>
          <p:cNvSpPr txBox="1"/>
          <p:nvPr/>
        </p:nvSpPr>
        <p:spPr>
          <a:xfrm>
            <a:off x="981075" y="2369594"/>
            <a:ext cx="4022448" cy="2345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Active learning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Interaction and communication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Scheduled learning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 benefits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Extra-curricular activities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9056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08AD4-F0B8-4BEB-B3B7-84A714193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D8EA815B-96A4-4E7D-80CD-C3D77EF08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458702"/>
            <a:ext cx="6965950" cy="577179"/>
          </a:xfrm>
          <a:prstGeom prst="round2Diag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 of  </a:t>
            </a:r>
            <a:r>
              <a:rPr lang="en-US" sz="3100" dirty="0">
                <a:ln w="0"/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Traditional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Education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2F726D-6502-4F02-A951-02675DA408A2}"/>
              </a:ext>
            </a:extLst>
          </p:cNvPr>
          <p:cNvSpPr txBox="1"/>
          <p:nvPr/>
        </p:nvSpPr>
        <p:spPr>
          <a:xfrm>
            <a:off x="772584" y="2256339"/>
            <a:ext cx="6651081" cy="2345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Costly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Students’ dependence on Teachers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Favoritism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Negative Groups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Extracurricular Activities distort students</a:t>
            </a:r>
          </a:p>
        </p:txBody>
      </p:sp>
      <p:pic>
        <p:nvPicPr>
          <p:cNvPr id="5" name="Picture 2" descr="Image result for traditional education">
            <a:extLst>
              <a:ext uri="{FF2B5EF4-FFF2-40B4-BE49-F238E27FC236}">
                <a16:creationId xmlns:a16="http://schemas.microsoft.com/office/drawing/2014/main" id="{BDEB0AC9-12C6-4C39-85B4-624C9F049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106" y="2419222"/>
            <a:ext cx="3593516" cy="201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940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366F1D-39B9-46EA-8591-60006C438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566" y="2869691"/>
            <a:ext cx="2773204" cy="1118618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Online</a:t>
            </a:r>
            <a:br>
              <a:rPr lang="en-US" sz="40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Education</a:t>
            </a:r>
            <a:br>
              <a:rPr lang="en-US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system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533B5E-0662-46D0-94DB-EF6C925071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85600" y="6315075"/>
            <a:ext cx="406400" cy="365125"/>
          </a:xfrm>
        </p:spPr>
        <p:txBody>
          <a:bodyPr/>
          <a:lstStyle/>
          <a:p>
            <a:fld id="{C263D6C4-4840-40CC-AC84-17E24B3B7BDE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C91532F-ECFC-44DD-B4B7-E2FB7AC414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36232" y="2855177"/>
            <a:ext cx="3729037" cy="1118618"/>
          </a:xfrm>
          <a:prstGeom prst="roundRect">
            <a:avLst/>
          </a:prstGeom>
          <a:noFill/>
        </p:spPr>
        <p:txBody>
          <a:bodyPr>
            <a:noAutofit/>
          </a:bodyPr>
          <a:lstStyle/>
          <a:p>
            <a:r>
              <a:rPr lang="en-US" sz="2800" b="1" dirty="0" err="1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Monisha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Biswas</a:t>
            </a:r>
          </a:p>
          <a:p>
            <a:r>
              <a:rPr lang="en-US" sz="2800" b="1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181-15-1928</a:t>
            </a:r>
          </a:p>
        </p:txBody>
      </p:sp>
    </p:spTree>
    <p:extLst>
      <p:ext uri="{BB962C8B-B14F-4D97-AF65-F5344CB8AC3E}">
        <p14:creationId xmlns:p14="http://schemas.microsoft.com/office/powerpoint/2010/main" val="2113216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3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134B02-8CD7-4EEC-B2FD-9B81883EEA5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85600" y="6315075"/>
            <a:ext cx="406400" cy="365125"/>
          </a:xfrm>
        </p:spPr>
        <p:txBody>
          <a:bodyPr/>
          <a:lstStyle/>
          <a:p>
            <a:fld id="{DA64F31B-23FA-4075-AF7D-6228CFD12F03}" type="slidenum">
              <a:rPr lang="en-US" smtClean="0"/>
              <a:t>9</a:t>
            </a:fld>
            <a:endParaRPr lang="en-US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42DEFCBE-7D09-48D6-B1DD-DB075F24A7F3}"/>
              </a:ext>
            </a:extLst>
          </p:cNvPr>
          <p:cNvSpPr txBox="1">
            <a:spLocks/>
          </p:cNvSpPr>
          <p:nvPr/>
        </p:nvSpPr>
        <p:spPr>
          <a:xfrm>
            <a:off x="3101691" y="2607943"/>
            <a:ext cx="5166009" cy="81915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Online Education ?</a:t>
            </a:r>
            <a:endParaRPr lang="en-US" sz="48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3171BFA-7CE0-435E-B26E-493363D446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2" t="5695" r="5093" b="12546"/>
          <a:stretch/>
        </p:blipFill>
        <p:spPr>
          <a:xfrm>
            <a:off x="9564687" y="2275703"/>
            <a:ext cx="2314575" cy="2089745"/>
          </a:xfrm>
          <a:prstGeom prst="roundRect">
            <a:avLst>
              <a:gd name="adj" fmla="val 1043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D22923A-21C9-4DC6-B8A5-7FB8819AF813}"/>
              </a:ext>
            </a:extLst>
          </p:cNvPr>
          <p:cNvSpPr/>
          <p:nvPr/>
        </p:nvSpPr>
        <p:spPr>
          <a:xfrm>
            <a:off x="2660519" y="4104088"/>
            <a:ext cx="5397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kind of learning that takes place via the Internet.</a:t>
            </a:r>
          </a:p>
        </p:txBody>
      </p:sp>
    </p:spTree>
    <p:extLst>
      <p:ext uri="{BB962C8B-B14F-4D97-AF65-F5344CB8AC3E}">
        <p14:creationId xmlns:p14="http://schemas.microsoft.com/office/powerpoint/2010/main" val="10482936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3" grpId="0"/>
    </p:bldLst>
  </p:timing>
</p:sld>
</file>

<file path=ppt/theme/theme1.xml><?xml version="1.0" encoding="utf-8"?>
<a:theme xmlns:a="http://schemas.openxmlformats.org/drawingml/2006/main" name="1_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ttern_Template_02_CA - v4" id="{4EEF56C3-EEFC-48A7-8548-6C1D4240D170}" vid="{CAB35229-5F5E-4461-A564-6737846920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B045594-94A0-4555-864E-6B366371DA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34D8CE9-5BE0-4C8E-AF29-B0537D1688F0}">
  <ds:schemaRefs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E8D1DF0-0ADE-4CE3-A768-63C8EC6A02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236</Words>
  <Application>Microsoft Office PowerPoint</Application>
  <PresentationFormat>Widescreen</PresentationFormat>
  <Paragraphs>80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Algerian</vt:lpstr>
      <vt:lpstr>Arial</vt:lpstr>
      <vt:lpstr>Calibri</vt:lpstr>
      <vt:lpstr>Times New Roman</vt:lpstr>
      <vt:lpstr>Trade Gothic LT Pro</vt:lpstr>
      <vt:lpstr>Trebuchet MS</vt:lpstr>
      <vt:lpstr>Wingdings</vt:lpstr>
      <vt:lpstr>1_Office Theme</vt:lpstr>
      <vt:lpstr>Welcome</vt:lpstr>
      <vt:lpstr>Team Member</vt:lpstr>
      <vt:lpstr>PowerPoint Presentation</vt:lpstr>
      <vt:lpstr> Traditional   Education   system</vt:lpstr>
      <vt:lpstr>PowerPoint Presentation</vt:lpstr>
      <vt:lpstr>Advantages of  Traditional Education</vt:lpstr>
      <vt:lpstr>Disadvantages of  Traditional Education</vt:lpstr>
      <vt:lpstr> Online  Education   system</vt:lpstr>
      <vt:lpstr>PowerPoint Presentation</vt:lpstr>
      <vt:lpstr>Advantages of Online Education</vt:lpstr>
      <vt:lpstr>Disadvantages of Online Education</vt:lpstr>
      <vt:lpstr>Online Education is good ?</vt:lpstr>
      <vt:lpstr> Difference between Online &amp; Traditional Education  </vt:lpstr>
      <vt:lpstr> Difference between Online &amp; Traditional Education </vt:lpstr>
      <vt:lpstr>Making the right  decision</vt:lpstr>
      <vt:lpstr>PowerPoint Presentation</vt:lpstr>
      <vt:lpstr>It makes no sense to expect all students to take the same amount of time to achieve the same objectives.</vt:lpstr>
      <vt:lpstr>Online Study Sites </vt:lpstr>
      <vt:lpstr>PowerPoint Presentation</vt:lpstr>
      <vt:lpstr>Choosing one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2019-11-02T15:22:10Z</dcterms:created>
  <dcterms:modified xsi:type="dcterms:W3CDTF">2019-11-02T23:07:41Z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